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56" r:id="rId5"/>
    <p:sldId id="275" r:id="rId6"/>
    <p:sldId id="268" r:id="rId7"/>
    <p:sldId id="269" r:id="rId8"/>
    <p:sldId id="271" r:id="rId9"/>
    <p:sldId id="276" r:id="rId10"/>
    <p:sldId id="277" r:id="rId11"/>
    <p:sldId id="278" r:id="rId12"/>
    <p:sldId id="279" r:id="rId13"/>
    <p:sldId id="280" r:id="rId14"/>
    <p:sldId id="281" r:id="rId15"/>
    <p:sldId id="287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591823-A3CC-4E31-A90C-B9AFE0FE74C7}" v="2" dt="2021-10-14T00:34:02.685"/>
    <p1510:client id="{4B4C1F78-A599-4D41-A598-517F5743A18F}" v="6" dt="2021-10-05T15:05:56.4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17" d="100"/>
          <a:sy n="117" d="100"/>
        </p:scale>
        <p:origin x="720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ao, Qingyuan" userId="S::jiaoq@rose-hulman.edu::e55e3782-4e5a-4fa2-a42f-b85c1a8d999f" providerId="AD" clId="Web-{F0E7CFAE-1E82-44E3-8ACB-62B9A7C18FBA}"/>
    <pc:docChg chg="modSld">
      <pc:chgData name="Jiao, Qingyuan" userId="S::jiaoq@rose-hulman.edu::e55e3782-4e5a-4fa2-a42f-b85c1a8d999f" providerId="AD" clId="Web-{F0E7CFAE-1E82-44E3-8ACB-62B9A7C18FBA}" dt="2021-10-05T14:28:02.146" v="5"/>
      <pc:docMkLst>
        <pc:docMk/>
      </pc:docMkLst>
      <pc:sldChg chg="modNotes">
        <pc:chgData name="Jiao, Qingyuan" userId="S::jiaoq@rose-hulman.edu::e55e3782-4e5a-4fa2-a42f-b85c1a8d999f" providerId="AD" clId="Web-{F0E7CFAE-1E82-44E3-8ACB-62B9A7C18FBA}" dt="2021-10-05T14:28:02.146" v="5"/>
        <pc:sldMkLst>
          <pc:docMk/>
          <pc:sldMk cId="380812206" sldId="271"/>
        </pc:sldMkLst>
      </pc:sldChg>
    </pc:docChg>
  </pc:docChgLst>
  <pc:docChgLst>
    <pc:chgData name="Eckstrom, Zach" userId="S::eckstrzr@rose-hulman.edu::c02bf005-2d8b-4218-a300-8882247c810e" providerId="AD" clId="Web-{2E591823-A3CC-4E31-A90C-B9AFE0FE74C7}"/>
    <pc:docChg chg="modSld">
      <pc:chgData name="Eckstrom, Zach" userId="S::eckstrzr@rose-hulman.edu::c02bf005-2d8b-4218-a300-8882247c810e" providerId="AD" clId="Web-{2E591823-A3CC-4E31-A90C-B9AFE0FE74C7}" dt="2021-10-14T00:34:02.685" v="0" actId="20577"/>
      <pc:docMkLst>
        <pc:docMk/>
      </pc:docMkLst>
      <pc:sldChg chg="modSp">
        <pc:chgData name="Eckstrom, Zach" userId="S::eckstrzr@rose-hulman.edu::c02bf005-2d8b-4218-a300-8882247c810e" providerId="AD" clId="Web-{2E591823-A3CC-4E31-A90C-B9AFE0FE74C7}" dt="2021-10-14T00:34:02.685" v="0" actId="20577"/>
        <pc:sldMkLst>
          <pc:docMk/>
          <pc:sldMk cId="380812206" sldId="271"/>
        </pc:sldMkLst>
        <pc:spChg chg="mod">
          <ac:chgData name="Eckstrom, Zach" userId="S::eckstrzr@rose-hulman.edu::c02bf005-2d8b-4218-a300-8882247c810e" providerId="AD" clId="Web-{2E591823-A3CC-4E31-A90C-B9AFE0FE74C7}" dt="2021-10-14T00:34:02.685" v="0" actId="20577"/>
          <ac:spMkLst>
            <pc:docMk/>
            <pc:sldMk cId="380812206" sldId="271"/>
            <ac:spMk id="5" creationId="{00000000-0000-0000-0000-000000000000}"/>
          </ac:spMkLst>
        </pc:spChg>
      </pc:sldChg>
    </pc:docChg>
  </pc:docChgLst>
  <pc:docChgLst>
    <pc:chgData name="Johnson, Alex" userId="S::johnso23@rose-hulman.edu::de8a3c00-a047-4462-99d7-1ed61edde125" providerId="AD" clId="Web-{4B4C1F78-A599-4D41-A598-517F5743A18F}"/>
    <pc:docChg chg="modSld">
      <pc:chgData name="Johnson, Alex" userId="S::johnso23@rose-hulman.edu::de8a3c00-a047-4462-99d7-1ed61edde125" providerId="AD" clId="Web-{4B4C1F78-A599-4D41-A598-517F5743A18F}" dt="2021-10-05T15:05:56.489" v="5"/>
      <pc:docMkLst>
        <pc:docMk/>
      </pc:docMkLst>
      <pc:sldChg chg="addSp delSp modSp">
        <pc:chgData name="Johnson, Alex" userId="S::johnso23@rose-hulman.edu::de8a3c00-a047-4462-99d7-1ed61edde125" providerId="AD" clId="Web-{4B4C1F78-A599-4D41-A598-517F5743A18F}" dt="2021-10-05T15:05:56.489" v="5"/>
        <pc:sldMkLst>
          <pc:docMk/>
          <pc:sldMk cId="380812206" sldId="271"/>
        </pc:sldMkLst>
        <pc:spChg chg="add del">
          <ac:chgData name="Johnson, Alex" userId="S::johnso23@rose-hulman.edu::de8a3c00-a047-4462-99d7-1ed61edde125" providerId="AD" clId="Web-{4B4C1F78-A599-4D41-A598-517F5743A18F}" dt="2021-10-05T15:02:10.363" v="3"/>
          <ac:spMkLst>
            <pc:docMk/>
            <pc:sldMk cId="380812206" sldId="271"/>
            <ac:spMk id="3" creationId="{D142C97F-5E5D-42C4-9361-5AAF1D74D70C}"/>
          </ac:spMkLst>
        </pc:spChg>
        <pc:spChg chg="add del">
          <ac:chgData name="Johnson, Alex" userId="S::johnso23@rose-hulman.edu::de8a3c00-a047-4462-99d7-1ed61edde125" providerId="AD" clId="Web-{4B4C1F78-A599-4D41-A598-517F5743A18F}" dt="2021-10-05T15:05:56.489" v="5"/>
          <ac:spMkLst>
            <pc:docMk/>
            <pc:sldMk cId="380812206" sldId="271"/>
            <ac:spMk id="4" creationId="{6233B8D3-4ED7-4223-9694-E36E05AAEB71}"/>
          </ac:spMkLst>
        </pc:spChg>
        <pc:spChg chg="mod">
          <ac:chgData name="Johnson, Alex" userId="S::johnso23@rose-hulman.edu::de8a3c00-a047-4462-99d7-1ed61edde125" providerId="AD" clId="Web-{4B4C1F78-A599-4D41-A598-517F5743A18F}" dt="2021-10-05T15:01:42.909" v="2" actId="1076"/>
          <ac:spMkLst>
            <pc:docMk/>
            <pc:sldMk cId="380812206" sldId="271"/>
            <ac:spMk id="1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A9AFE8-3E8D-E148-BA98-12759F2DD8EB}" type="datetimeFigureOut">
              <a:rPr lang="en-US" smtClean="0"/>
              <a:t>11/20/22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D9DED7-56C8-B246-9138-4CD260152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229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SPECIAL TA INSTRUCTIONS:</a:t>
            </a:r>
          </a:p>
          <a:p>
            <a:r>
              <a:rPr lang="en-US"/>
              <a:t>BE SURE TO WALK AROUND while students work</a:t>
            </a:r>
            <a:r>
              <a:rPr lang="en-US" baseline="0"/>
              <a:t> </a:t>
            </a:r>
            <a:r>
              <a:rPr lang="en-US"/>
              <a:t>on recursion examples and NUDGE in the right direction</a:t>
            </a:r>
          </a:p>
          <a:p>
            <a:endParaRPr lang="en-US"/>
          </a:p>
          <a:p>
            <a:r>
              <a:rPr lang="en-US"/>
              <a:t>INSTRUCTOR:</a:t>
            </a:r>
          </a:p>
          <a:p>
            <a:r>
              <a:rPr lang="en-US"/>
              <a:t>Be sure</a:t>
            </a:r>
            <a:r>
              <a:rPr lang="en-US" baseline="0"/>
              <a:t> to start quiz BEFORE the break</a:t>
            </a:r>
          </a:p>
          <a:p>
            <a:r>
              <a:rPr lang="en-US" baseline="0"/>
              <a:t>Leave 15+ minutes at the end AFTER showing UML for the refactoring of the code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9DED7-56C8-B246-9138-4CD2601524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7829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@startuml</a:t>
            </a:r>
            <a:endParaRPr lang="en-US"/>
          </a:p>
          <a:p>
            <a:r>
              <a:rPr lang="en-US" err="1">
                <a:cs typeface="Calibri"/>
              </a:rPr>
              <a:t>skinparam</a:t>
            </a:r>
            <a:r>
              <a:rPr lang="en-US">
                <a:cs typeface="Calibri"/>
              </a:rPr>
              <a:t> style </a:t>
            </a:r>
            <a:r>
              <a:rPr lang="en-US" err="1">
                <a:cs typeface="Calibri"/>
              </a:rPr>
              <a:t>strictuml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class </a:t>
            </a:r>
            <a:r>
              <a:rPr lang="en-US" err="1">
                <a:cs typeface="Calibri"/>
              </a:rPr>
              <a:t>BettingMain</a:t>
            </a:r>
            <a:r>
              <a:rPr lang="en-US">
                <a:cs typeface="Calibri"/>
              </a:rPr>
              <a:t> {</a:t>
            </a:r>
            <a:endParaRPr lang="en-US"/>
          </a:p>
          <a:p>
            <a:r>
              <a:rPr lang="en-US" err="1">
                <a:cs typeface="Calibri"/>
              </a:rPr>
              <a:t>currentMoney</a:t>
            </a:r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handleCommand</a:t>
            </a:r>
            <a:r>
              <a:rPr lang="en-US">
                <a:cs typeface="Calibri"/>
              </a:rPr>
              <a:t>(command)</a:t>
            </a:r>
            <a:endParaRPr lang="en-US"/>
          </a:p>
          <a:p>
            <a:r>
              <a:rPr lang="en-US" err="1">
                <a:cs typeface="Calibri"/>
              </a:rPr>
              <a:t>handleRoll</a:t>
            </a:r>
            <a:r>
              <a:rPr lang="en-US">
                <a:cs typeface="Calibri"/>
              </a:rPr>
              <a:t>()</a:t>
            </a:r>
            <a:endParaRPr lang="en-US"/>
          </a:p>
          <a:p>
            <a:r>
              <a:rPr lang="en-US" err="1">
                <a:cs typeface="Calibri"/>
              </a:rPr>
              <a:t>handleNumberBet</a:t>
            </a:r>
            <a:r>
              <a:rPr lang="en-US">
                <a:cs typeface="Calibri"/>
              </a:rPr>
              <a:t>(</a:t>
            </a:r>
            <a:r>
              <a:rPr lang="en-US" err="1">
                <a:cs typeface="Calibri"/>
              </a:rPr>
              <a:t>betAmount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numberBetOn</a:t>
            </a:r>
            <a:r>
              <a:rPr lang="en-US">
                <a:cs typeface="Calibri"/>
              </a:rPr>
              <a:t>)</a:t>
            </a:r>
            <a:endParaRPr lang="en-US"/>
          </a:p>
          <a:p>
            <a:r>
              <a:rPr lang="en-US" err="1">
                <a:cs typeface="Calibri"/>
              </a:rPr>
              <a:t>handleOddEvenBet</a:t>
            </a:r>
            <a:r>
              <a:rPr lang="en-US">
                <a:cs typeface="Calibri"/>
              </a:rPr>
              <a:t>(</a:t>
            </a:r>
            <a:r>
              <a:rPr lang="en-US" err="1">
                <a:cs typeface="Calibri"/>
              </a:rPr>
              <a:t>oddOrEven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betAmount</a:t>
            </a:r>
            <a:r>
              <a:rPr lang="en-US">
                <a:cs typeface="Calibri"/>
              </a:rPr>
              <a:t>)</a:t>
            </a:r>
            <a:endParaRPr lang="en-US"/>
          </a:p>
          <a:p>
            <a:r>
              <a:rPr lang="en-US">
                <a:cs typeface="Calibri"/>
              </a:rPr>
              <a:t>}</a:t>
            </a:r>
            <a:endParaRPr lang="en-US"/>
          </a:p>
          <a:p>
            <a:r>
              <a:rPr lang="en-US">
                <a:cs typeface="Calibri"/>
              </a:rPr>
              <a:t>interface Bet {</a:t>
            </a:r>
            <a:endParaRPr lang="en-US"/>
          </a:p>
          <a:p>
            <a:r>
              <a:rPr lang="en-US" err="1">
                <a:cs typeface="Calibri"/>
              </a:rPr>
              <a:t>isWinResult</a:t>
            </a:r>
            <a:r>
              <a:rPr lang="en-US">
                <a:cs typeface="Calibri"/>
              </a:rPr>
              <a:t>(</a:t>
            </a:r>
            <a:r>
              <a:rPr lang="en-US" err="1">
                <a:cs typeface="Calibri"/>
              </a:rPr>
              <a:t>rollResult</a:t>
            </a:r>
            <a:r>
              <a:rPr lang="en-US">
                <a:cs typeface="Calibri"/>
              </a:rPr>
              <a:t>)</a:t>
            </a:r>
            <a:endParaRPr lang="en-US"/>
          </a:p>
          <a:p>
            <a:r>
              <a:rPr lang="en-US" err="1">
                <a:cs typeface="Calibri"/>
              </a:rPr>
              <a:t>winAmount</a:t>
            </a:r>
            <a:r>
              <a:rPr lang="en-US">
                <a:cs typeface="Calibri"/>
              </a:rPr>
              <a:t>()</a:t>
            </a:r>
            <a:endParaRPr lang="en-US"/>
          </a:p>
          <a:p>
            <a:r>
              <a:rPr lang="en-US">
                <a:cs typeface="Calibri"/>
              </a:rPr>
              <a:t>}</a:t>
            </a:r>
            <a:endParaRPr lang="en-US"/>
          </a:p>
          <a:p>
            <a:r>
              <a:rPr lang="en-US">
                <a:cs typeface="Calibri"/>
              </a:rPr>
              <a:t>class </a:t>
            </a:r>
            <a:r>
              <a:rPr lang="en-US" err="1">
                <a:cs typeface="Calibri"/>
              </a:rPr>
              <a:t>NumberBet</a:t>
            </a:r>
            <a:r>
              <a:rPr lang="en-US">
                <a:cs typeface="Calibri"/>
              </a:rPr>
              <a:t> {</a:t>
            </a:r>
            <a:endParaRPr lang="en-US"/>
          </a:p>
          <a:p>
            <a:r>
              <a:rPr lang="en-US" err="1">
                <a:cs typeface="Calibri"/>
              </a:rPr>
              <a:t>numberBetOn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amount</a:t>
            </a:r>
            <a:endParaRPr lang="en-US"/>
          </a:p>
          <a:p>
            <a:r>
              <a:rPr lang="en-US">
                <a:cs typeface="Calibri"/>
              </a:rPr>
              <a:t>}</a:t>
            </a:r>
            <a:endParaRPr lang="en-US"/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class </a:t>
            </a:r>
            <a:r>
              <a:rPr lang="en-US" err="1">
                <a:cs typeface="Calibri"/>
              </a:rPr>
              <a:t>OddEvenBet</a:t>
            </a:r>
            <a:r>
              <a:rPr lang="en-US">
                <a:cs typeface="Calibri"/>
              </a:rPr>
              <a:t>{</a:t>
            </a:r>
            <a:endParaRPr lang="en-US"/>
          </a:p>
          <a:p>
            <a:r>
              <a:rPr lang="en-US" err="1">
                <a:cs typeface="Calibri"/>
              </a:rPr>
              <a:t>isEvenBet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amount</a:t>
            </a:r>
            <a:endParaRPr lang="en-US"/>
          </a:p>
          <a:p>
            <a:r>
              <a:rPr lang="en-US">
                <a:cs typeface="Calibri"/>
              </a:rPr>
              <a:t>}</a:t>
            </a:r>
            <a:endParaRPr lang="en-US"/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class </a:t>
            </a:r>
            <a:r>
              <a:rPr lang="en-US" err="1">
                <a:cs typeface="Calibri"/>
              </a:rPr>
              <a:t>HighBet</a:t>
            </a:r>
            <a:r>
              <a:rPr lang="en-US">
                <a:cs typeface="Calibri"/>
              </a:rPr>
              <a:t>{</a:t>
            </a:r>
            <a:endParaRPr lang="en-US"/>
          </a:p>
          <a:p>
            <a:r>
              <a:rPr lang="en-US">
                <a:cs typeface="Calibri"/>
              </a:rPr>
              <a:t>amount</a:t>
            </a:r>
            <a:endParaRPr lang="en-US"/>
          </a:p>
          <a:p>
            <a:r>
              <a:rPr lang="en-US">
                <a:cs typeface="Calibri"/>
              </a:rPr>
              <a:t>}</a:t>
            </a:r>
            <a:endParaRPr lang="en-US"/>
          </a:p>
          <a:p>
            <a:r>
              <a:rPr lang="en-US" err="1">
                <a:cs typeface="Calibri"/>
              </a:rPr>
              <a:t>BettingMain</a:t>
            </a:r>
            <a:r>
              <a:rPr lang="en-US">
                <a:cs typeface="Calibri"/>
              </a:rPr>
              <a:t> -&gt;"*" Bet </a:t>
            </a:r>
            <a:endParaRPr lang="en-US"/>
          </a:p>
          <a:p>
            <a:r>
              <a:rPr lang="en-US" err="1">
                <a:cs typeface="Calibri"/>
              </a:rPr>
              <a:t>BettingMain</a:t>
            </a:r>
            <a:r>
              <a:rPr lang="en-US">
                <a:cs typeface="Calibri"/>
              </a:rPr>
              <a:t> .-&gt; </a:t>
            </a:r>
            <a:r>
              <a:rPr lang="en-US" err="1">
                <a:cs typeface="Calibri"/>
              </a:rPr>
              <a:t>HighBet</a:t>
            </a:r>
            <a:r>
              <a:rPr lang="en-US">
                <a:cs typeface="Calibri"/>
              </a:rPr>
              <a:t> </a:t>
            </a:r>
            <a:endParaRPr lang="en-US"/>
          </a:p>
          <a:p>
            <a:r>
              <a:rPr lang="en-US" err="1">
                <a:cs typeface="Calibri"/>
              </a:rPr>
              <a:t>BettingMain</a:t>
            </a:r>
            <a:r>
              <a:rPr lang="en-US">
                <a:cs typeface="Calibri"/>
              </a:rPr>
              <a:t> .-&gt; </a:t>
            </a:r>
            <a:r>
              <a:rPr lang="en-US" err="1">
                <a:cs typeface="Calibri"/>
              </a:rPr>
              <a:t>NumberBet</a:t>
            </a:r>
            <a:r>
              <a:rPr lang="en-US">
                <a:cs typeface="Calibri"/>
              </a:rPr>
              <a:t> </a:t>
            </a:r>
            <a:endParaRPr lang="en-US"/>
          </a:p>
          <a:p>
            <a:r>
              <a:rPr lang="en-US" err="1">
                <a:cs typeface="Calibri"/>
              </a:rPr>
              <a:t>BettingMain</a:t>
            </a:r>
            <a:r>
              <a:rPr lang="en-US">
                <a:cs typeface="Calibri"/>
              </a:rPr>
              <a:t> .-&gt; </a:t>
            </a:r>
            <a:r>
              <a:rPr lang="en-US" err="1">
                <a:cs typeface="Calibri"/>
              </a:rPr>
              <a:t>OddEvenBet</a:t>
            </a:r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HighBet</a:t>
            </a:r>
            <a:r>
              <a:rPr lang="en-US">
                <a:cs typeface="Calibri"/>
              </a:rPr>
              <a:t> .-|&gt; Bet </a:t>
            </a:r>
            <a:endParaRPr lang="en-US"/>
          </a:p>
          <a:p>
            <a:r>
              <a:rPr lang="en-US" err="1">
                <a:cs typeface="Calibri"/>
              </a:rPr>
              <a:t>NumberBet</a:t>
            </a:r>
            <a:r>
              <a:rPr lang="en-US">
                <a:cs typeface="Calibri"/>
              </a:rPr>
              <a:t> .-|&gt; Bet </a:t>
            </a:r>
            <a:endParaRPr lang="en-US"/>
          </a:p>
          <a:p>
            <a:r>
              <a:rPr lang="en-US" err="1">
                <a:cs typeface="Calibri"/>
              </a:rPr>
              <a:t>OddEvenBet</a:t>
            </a:r>
            <a:r>
              <a:rPr lang="en-US">
                <a:cs typeface="Calibri"/>
              </a:rPr>
              <a:t> .-|&gt; Bet</a:t>
            </a:r>
            <a:endParaRPr lang="en-US"/>
          </a:p>
          <a:p>
            <a:r>
              <a:rPr lang="en-US">
                <a:cs typeface="Calibri"/>
              </a:rPr>
              <a:t>@enduml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9DED7-56C8-B246-9138-4CD2601524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972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ask students</a:t>
            </a:r>
            <a:r>
              <a:rPr lang="en-US" baseline="0" dirty="0"/>
              <a:t> to draw this out themselves to make sure they can translate from code to UML and then show this to verify they understood what they needed to write.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startuml</a:t>
            </a:r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BettingMain</a:t>
            </a:r>
            <a:r>
              <a:rPr lang="en-US" dirty="0"/>
              <a:t> {</a:t>
            </a:r>
          </a:p>
          <a:p>
            <a:r>
              <a:rPr lang="en-US" dirty="0" err="1"/>
              <a:t>currentMoney</a:t>
            </a:r>
            <a:endParaRPr lang="en-US" dirty="0"/>
          </a:p>
          <a:p>
            <a:r>
              <a:rPr lang="en-US" dirty="0" err="1"/>
              <a:t>handleCommand</a:t>
            </a:r>
            <a:r>
              <a:rPr lang="en-US" dirty="0"/>
              <a:t>(command)</a:t>
            </a:r>
          </a:p>
          <a:p>
            <a:r>
              <a:rPr lang="en-US" dirty="0" err="1"/>
              <a:t>handleRoll</a:t>
            </a:r>
            <a:r>
              <a:rPr lang="en-US" dirty="0"/>
              <a:t>()</a:t>
            </a:r>
          </a:p>
          <a:p>
            <a:r>
              <a:rPr lang="en-US" dirty="0" err="1"/>
              <a:t>handleNumberBet</a:t>
            </a:r>
            <a:r>
              <a:rPr lang="en-US" dirty="0"/>
              <a:t>(</a:t>
            </a:r>
            <a:r>
              <a:rPr lang="en-US" dirty="0" err="1"/>
              <a:t>betAmount</a:t>
            </a:r>
            <a:r>
              <a:rPr lang="en-US" dirty="0"/>
              <a:t>, </a:t>
            </a:r>
            <a:r>
              <a:rPr lang="en-US" dirty="0" err="1"/>
              <a:t>numberBetOn</a:t>
            </a:r>
            <a:r>
              <a:rPr lang="en-US" dirty="0"/>
              <a:t>)</a:t>
            </a:r>
          </a:p>
          <a:p>
            <a:r>
              <a:rPr lang="en-US" dirty="0" err="1"/>
              <a:t>handleOddEvenBet</a:t>
            </a:r>
            <a:r>
              <a:rPr lang="en-US" dirty="0"/>
              <a:t>(</a:t>
            </a:r>
            <a:r>
              <a:rPr lang="en-US" dirty="0" err="1"/>
              <a:t>oddOrEven</a:t>
            </a:r>
            <a:r>
              <a:rPr lang="en-US" dirty="0"/>
              <a:t>, </a:t>
            </a:r>
            <a:r>
              <a:rPr lang="en-US" dirty="0" err="1"/>
              <a:t>betAmount</a:t>
            </a:r>
            <a:r>
              <a:rPr lang="en-US" dirty="0"/>
              <a:t>)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NumberBet</a:t>
            </a:r>
            <a:r>
              <a:rPr lang="en-US" dirty="0"/>
              <a:t> {</a:t>
            </a:r>
          </a:p>
          <a:p>
            <a:r>
              <a:rPr lang="en-US" dirty="0" err="1"/>
              <a:t>numberBetOn</a:t>
            </a:r>
            <a:endParaRPr lang="en-US" dirty="0"/>
          </a:p>
          <a:p>
            <a:r>
              <a:rPr lang="en-US" dirty="0"/>
              <a:t>amount</a:t>
            </a:r>
          </a:p>
          <a:p>
            <a:r>
              <a:rPr lang="en-US" dirty="0" err="1"/>
              <a:t>isWinResult</a:t>
            </a:r>
            <a:r>
              <a:rPr lang="en-US" dirty="0"/>
              <a:t>(</a:t>
            </a:r>
            <a:r>
              <a:rPr lang="en-US" dirty="0" err="1"/>
              <a:t>rollResult</a:t>
            </a:r>
            <a:r>
              <a:rPr lang="en-US" dirty="0"/>
              <a:t>)</a:t>
            </a:r>
          </a:p>
          <a:p>
            <a:r>
              <a:rPr lang="en-US" dirty="0" err="1"/>
              <a:t>winAmount</a:t>
            </a:r>
            <a:r>
              <a:rPr lang="en-US" dirty="0"/>
              <a:t>()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OddEvenBet</a:t>
            </a:r>
            <a:r>
              <a:rPr lang="en-US" dirty="0"/>
              <a:t>{</a:t>
            </a:r>
          </a:p>
          <a:p>
            <a:r>
              <a:rPr lang="en-US" dirty="0" err="1"/>
              <a:t>isEvenBet</a:t>
            </a:r>
            <a:endParaRPr lang="en-US" dirty="0"/>
          </a:p>
          <a:p>
            <a:r>
              <a:rPr lang="en-US" dirty="0"/>
              <a:t>amount</a:t>
            </a:r>
          </a:p>
          <a:p>
            <a:r>
              <a:rPr lang="en-US" dirty="0" err="1"/>
              <a:t>isWinResult</a:t>
            </a:r>
            <a:r>
              <a:rPr lang="en-US" dirty="0"/>
              <a:t>(</a:t>
            </a:r>
            <a:r>
              <a:rPr lang="en-US" dirty="0" err="1"/>
              <a:t>rollResult</a:t>
            </a:r>
            <a:r>
              <a:rPr lang="en-US" dirty="0"/>
              <a:t>)</a:t>
            </a:r>
          </a:p>
          <a:p>
            <a:r>
              <a:rPr lang="en-US" dirty="0" err="1"/>
              <a:t>winAmount</a:t>
            </a:r>
            <a:r>
              <a:rPr lang="en-US" dirty="0"/>
              <a:t>()</a:t>
            </a:r>
          </a:p>
          <a:p>
            <a:r>
              <a:rPr lang="en-US" dirty="0"/>
              <a:t>}</a:t>
            </a:r>
          </a:p>
          <a:p>
            <a:r>
              <a:rPr lang="en-US" dirty="0" err="1"/>
              <a:t>BettingMain</a:t>
            </a:r>
            <a:r>
              <a:rPr lang="en-US" dirty="0"/>
              <a:t> -&gt; "*" </a:t>
            </a:r>
            <a:r>
              <a:rPr lang="en-US" dirty="0" err="1"/>
              <a:t>NumberBet</a:t>
            </a:r>
            <a:r>
              <a:rPr lang="en-US" dirty="0"/>
              <a:t> </a:t>
            </a:r>
          </a:p>
          <a:p>
            <a:r>
              <a:rPr lang="en-US" dirty="0" err="1"/>
              <a:t>BettingMain</a:t>
            </a:r>
            <a:r>
              <a:rPr lang="en-US" dirty="0"/>
              <a:t> -&gt; "*" </a:t>
            </a:r>
            <a:r>
              <a:rPr lang="en-US" dirty="0" err="1"/>
              <a:t>OddEvenBet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enduml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9DED7-56C8-B246-9138-4CD2601524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92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@startuml</a:t>
            </a:r>
            <a:endParaRPr lang="en-US"/>
          </a:p>
          <a:p>
            <a:r>
              <a:rPr lang="en-US" err="1">
                <a:cs typeface="Calibri"/>
              </a:rPr>
              <a:t>skinparam</a:t>
            </a:r>
            <a:r>
              <a:rPr lang="en-US">
                <a:cs typeface="Calibri"/>
              </a:rPr>
              <a:t> style </a:t>
            </a:r>
            <a:r>
              <a:rPr lang="en-US" err="1">
                <a:cs typeface="Calibri"/>
              </a:rPr>
              <a:t>strictuml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class </a:t>
            </a:r>
            <a:r>
              <a:rPr lang="en-US" err="1">
                <a:cs typeface="Calibri"/>
              </a:rPr>
              <a:t>BettingMain</a:t>
            </a:r>
            <a:r>
              <a:rPr lang="en-US">
                <a:cs typeface="Calibri"/>
              </a:rPr>
              <a:t> {</a:t>
            </a:r>
            <a:endParaRPr lang="en-US"/>
          </a:p>
          <a:p>
            <a:r>
              <a:rPr lang="en-US" err="1">
                <a:cs typeface="Calibri"/>
              </a:rPr>
              <a:t>currentMoney</a:t>
            </a:r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handleCommand</a:t>
            </a:r>
            <a:r>
              <a:rPr lang="en-US">
                <a:cs typeface="Calibri"/>
              </a:rPr>
              <a:t>(command)</a:t>
            </a:r>
            <a:endParaRPr lang="en-US"/>
          </a:p>
          <a:p>
            <a:r>
              <a:rPr lang="en-US" err="1">
                <a:cs typeface="Calibri"/>
              </a:rPr>
              <a:t>handleRoll</a:t>
            </a:r>
            <a:r>
              <a:rPr lang="en-US">
                <a:cs typeface="Calibri"/>
              </a:rPr>
              <a:t>()</a:t>
            </a:r>
            <a:endParaRPr lang="en-US"/>
          </a:p>
          <a:p>
            <a:r>
              <a:rPr lang="en-US" err="1">
                <a:cs typeface="Calibri"/>
              </a:rPr>
              <a:t>handleNumberBet</a:t>
            </a:r>
            <a:r>
              <a:rPr lang="en-US">
                <a:cs typeface="Calibri"/>
              </a:rPr>
              <a:t>(</a:t>
            </a:r>
            <a:r>
              <a:rPr lang="en-US" err="1">
                <a:cs typeface="Calibri"/>
              </a:rPr>
              <a:t>betAmount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numberBetOn</a:t>
            </a:r>
            <a:r>
              <a:rPr lang="en-US">
                <a:cs typeface="Calibri"/>
              </a:rPr>
              <a:t>)</a:t>
            </a:r>
            <a:endParaRPr lang="en-US"/>
          </a:p>
          <a:p>
            <a:r>
              <a:rPr lang="en-US" err="1">
                <a:cs typeface="Calibri"/>
              </a:rPr>
              <a:t>handleOddEvenBet</a:t>
            </a:r>
            <a:r>
              <a:rPr lang="en-US">
                <a:cs typeface="Calibri"/>
              </a:rPr>
              <a:t>(</a:t>
            </a:r>
            <a:r>
              <a:rPr lang="en-US" err="1">
                <a:cs typeface="Calibri"/>
              </a:rPr>
              <a:t>oddOrEven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betAmount</a:t>
            </a:r>
            <a:r>
              <a:rPr lang="en-US">
                <a:cs typeface="Calibri"/>
              </a:rPr>
              <a:t>)</a:t>
            </a:r>
            <a:endParaRPr lang="en-US"/>
          </a:p>
          <a:p>
            <a:r>
              <a:rPr lang="en-US">
                <a:cs typeface="Calibri"/>
              </a:rPr>
              <a:t>}</a:t>
            </a:r>
            <a:endParaRPr lang="en-US"/>
          </a:p>
          <a:p>
            <a:r>
              <a:rPr lang="en-US">
                <a:cs typeface="Calibri"/>
              </a:rPr>
              <a:t>interface Bet {</a:t>
            </a:r>
            <a:endParaRPr lang="en-US"/>
          </a:p>
          <a:p>
            <a:r>
              <a:rPr lang="en-US" err="1">
                <a:cs typeface="Calibri"/>
              </a:rPr>
              <a:t>isWinResult</a:t>
            </a:r>
            <a:r>
              <a:rPr lang="en-US">
                <a:cs typeface="Calibri"/>
              </a:rPr>
              <a:t>(</a:t>
            </a:r>
            <a:r>
              <a:rPr lang="en-US" err="1">
                <a:cs typeface="Calibri"/>
              </a:rPr>
              <a:t>rollResult</a:t>
            </a:r>
            <a:r>
              <a:rPr lang="en-US">
                <a:cs typeface="Calibri"/>
              </a:rPr>
              <a:t>)</a:t>
            </a:r>
            <a:endParaRPr lang="en-US"/>
          </a:p>
          <a:p>
            <a:r>
              <a:rPr lang="en-US" err="1">
                <a:cs typeface="Calibri"/>
              </a:rPr>
              <a:t>winAmount</a:t>
            </a:r>
            <a:r>
              <a:rPr lang="en-US">
                <a:cs typeface="Calibri"/>
              </a:rPr>
              <a:t>()</a:t>
            </a:r>
            <a:endParaRPr lang="en-US"/>
          </a:p>
          <a:p>
            <a:r>
              <a:rPr lang="en-US">
                <a:cs typeface="Calibri"/>
              </a:rPr>
              <a:t>}</a:t>
            </a:r>
            <a:endParaRPr lang="en-US"/>
          </a:p>
          <a:p>
            <a:r>
              <a:rPr lang="en-US">
                <a:cs typeface="Calibri"/>
              </a:rPr>
              <a:t>class </a:t>
            </a:r>
            <a:r>
              <a:rPr lang="en-US" err="1">
                <a:cs typeface="Calibri"/>
              </a:rPr>
              <a:t>NumberBet</a:t>
            </a:r>
            <a:r>
              <a:rPr lang="en-US">
                <a:cs typeface="Calibri"/>
              </a:rPr>
              <a:t> {</a:t>
            </a:r>
            <a:endParaRPr lang="en-US"/>
          </a:p>
          <a:p>
            <a:r>
              <a:rPr lang="en-US" err="1">
                <a:cs typeface="Calibri"/>
              </a:rPr>
              <a:t>numberBetOn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amount</a:t>
            </a:r>
            <a:endParaRPr lang="en-US"/>
          </a:p>
          <a:p>
            <a:r>
              <a:rPr lang="en-US">
                <a:cs typeface="Calibri"/>
              </a:rPr>
              <a:t>}</a:t>
            </a:r>
            <a:endParaRPr lang="en-US"/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class </a:t>
            </a:r>
            <a:r>
              <a:rPr lang="en-US" err="1">
                <a:cs typeface="Calibri"/>
              </a:rPr>
              <a:t>OddEvenBet</a:t>
            </a:r>
            <a:r>
              <a:rPr lang="en-US">
                <a:cs typeface="Calibri"/>
              </a:rPr>
              <a:t>{</a:t>
            </a:r>
            <a:endParaRPr lang="en-US"/>
          </a:p>
          <a:p>
            <a:r>
              <a:rPr lang="en-US" err="1">
                <a:cs typeface="Calibri"/>
              </a:rPr>
              <a:t>isEvenBet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amount</a:t>
            </a:r>
            <a:endParaRPr lang="en-US"/>
          </a:p>
          <a:p>
            <a:r>
              <a:rPr lang="en-US">
                <a:cs typeface="Calibri"/>
              </a:rPr>
              <a:t>}</a:t>
            </a:r>
            <a:endParaRPr lang="en-US"/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class </a:t>
            </a:r>
            <a:r>
              <a:rPr lang="en-US" err="1">
                <a:cs typeface="Calibri"/>
              </a:rPr>
              <a:t>HighBet</a:t>
            </a:r>
            <a:r>
              <a:rPr lang="en-US">
                <a:cs typeface="Calibri"/>
              </a:rPr>
              <a:t>{</a:t>
            </a:r>
            <a:endParaRPr lang="en-US"/>
          </a:p>
          <a:p>
            <a:r>
              <a:rPr lang="en-US">
                <a:cs typeface="Calibri"/>
              </a:rPr>
              <a:t>amount</a:t>
            </a:r>
            <a:endParaRPr lang="en-US"/>
          </a:p>
          <a:p>
            <a:r>
              <a:rPr lang="en-US">
                <a:cs typeface="Calibri"/>
              </a:rPr>
              <a:t>}</a:t>
            </a:r>
            <a:endParaRPr lang="en-US"/>
          </a:p>
          <a:p>
            <a:r>
              <a:rPr lang="en-US" err="1">
                <a:cs typeface="Calibri"/>
              </a:rPr>
              <a:t>BettingMain</a:t>
            </a:r>
            <a:r>
              <a:rPr lang="en-US">
                <a:cs typeface="Calibri"/>
              </a:rPr>
              <a:t> -&gt;"*" Bet </a:t>
            </a:r>
            <a:endParaRPr lang="en-US"/>
          </a:p>
          <a:p>
            <a:r>
              <a:rPr lang="en-US" err="1">
                <a:cs typeface="Calibri"/>
              </a:rPr>
              <a:t>BettingMain</a:t>
            </a:r>
            <a:r>
              <a:rPr lang="en-US">
                <a:cs typeface="Calibri"/>
              </a:rPr>
              <a:t> .-&gt; </a:t>
            </a:r>
            <a:r>
              <a:rPr lang="en-US" err="1">
                <a:cs typeface="Calibri"/>
              </a:rPr>
              <a:t>HighBet</a:t>
            </a:r>
            <a:r>
              <a:rPr lang="en-US">
                <a:cs typeface="Calibri"/>
              </a:rPr>
              <a:t> </a:t>
            </a:r>
            <a:endParaRPr lang="en-US"/>
          </a:p>
          <a:p>
            <a:r>
              <a:rPr lang="en-US" err="1">
                <a:cs typeface="Calibri"/>
              </a:rPr>
              <a:t>BettingMain</a:t>
            </a:r>
            <a:r>
              <a:rPr lang="en-US">
                <a:cs typeface="Calibri"/>
              </a:rPr>
              <a:t> .-&gt; </a:t>
            </a:r>
            <a:r>
              <a:rPr lang="en-US" err="1">
                <a:cs typeface="Calibri"/>
              </a:rPr>
              <a:t>NumberBet</a:t>
            </a:r>
            <a:r>
              <a:rPr lang="en-US">
                <a:cs typeface="Calibri"/>
              </a:rPr>
              <a:t> </a:t>
            </a:r>
            <a:endParaRPr lang="en-US"/>
          </a:p>
          <a:p>
            <a:r>
              <a:rPr lang="en-US" err="1">
                <a:cs typeface="Calibri"/>
              </a:rPr>
              <a:t>BettingMain</a:t>
            </a:r>
            <a:r>
              <a:rPr lang="en-US">
                <a:cs typeface="Calibri"/>
              </a:rPr>
              <a:t> .-&gt; </a:t>
            </a:r>
            <a:r>
              <a:rPr lang="en-US" err="1">
                <a:cs typeface="Calibri"/>
              </a:rPr>
              <a:t>OddEvenBet</a:t>
            </a:r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HighBet</a:t>
            </a:r>
            <a:r>
              <a:rPr lang="en-US">
                <a:cs typeface="Calibri"/>
              </a:rPr>
              <a:t> .-|&gt; Bet </a:t>
            </a:r>
            <a:endParaRPr lang="en-US"/>
          </a:p>
          <a:p>
            <a:r>
              <a:rPr lang="en-US" err="1">
                <a:cs typeface="Calibri"/>
              </a:rPr>
              <a:t>NumberBet</a:t>
            </a:r>
            <a:r>
              <a:rPr lang="en-US">
                <a:cs typeface="Calibri"/>
              </a:rPr>
              <a:t> .-|&gt; Bet </a:t>
            </a:r>
            <a:endParaRPr lang="en-US"/>
          </a:p>
          <a:p>
            <a:r>
              <a:rPr lang="en-US" err="1">
                <a:cs typeface="Calibri"/>
              </a:rPr>
              <a:t>OddEvenBet</a:t>
            </a:r>
            <a:r>
              <a:rPr lang="en-US">
                <a:cs typeface="Calibri"/>
              </a:rPr>
              <a:t> .-|&gt; Bet</a:t>
            </a:r>
            <a:endParaRPr lang="en-US"/>
          </a:p>
          <a:p>
            <a:r>
              <a:rPr lang="en-US">
                <a:cs typeface="Calibri"/>
              </a:rPr>
              <a:t>@enduml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9DED7-56C8-B246-9138-4CD2601524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50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9DED7-56C8-B246-9138-4CD2601524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42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9DED7-56C8-B246-9138-4CD2601524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119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9DED7-56C8-B246-9138-4CD2601524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346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9DED7-56C8-B246-9138-4CD2601524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516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9DED7-56C8-B246-9138-4CD2601524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087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9DED7-56C8-B246-9138-4CD2601524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52604-4630-4861-9364-F52CA104A3D5}" type="datetimeFigureOut">
              <a:rPr lang="en-US" smtClean="0"/>
              <a:t>11/20/22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E0DD-A879-4A08-B241-26B6C735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622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52604-4630-4861-9364-F52CA104A3D5}" type="datetimeFigureOut">
              <a:rPr lang="en-US" smtClean="0"/>
              <a:t>11/20/22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E0DD-A879-4A08-B241-26B6C735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628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52604-4630-4861-9364-F52CA104A3D5}" type="datetimeFigureOut">
              <a:rPr lang="en-US" smtClean="0"/>
              <a:t>11/20/22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E0DD-A879-4A08-B241-26B6C735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018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52604-4630-4861-9364-F52CA104A3D5}" type="datetimeFigureOut">
              <a:rPr lang="en-US" smtClean="0"/>
              <a:t>11/20/22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E0DD-A879-4A08-B241-26B6C735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307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52604-4630-4861-9364-F52CA104A3D5}" type="datetimeFigureOut">
              <a:rPr lang="en-US" smtClean="0"/>
              <a:t>11/20/22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E0DD-A879-4A08-B241-26B6C735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41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52604-4630-4861-9364-F52CA104A3D5}" type="datetimeFigureOut">
              <a:rPr lang="en-US" smtClean="0"/>
              <a:t>11/20/22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E0DD-A879-4A08-B241-26B6C735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84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52604-4630-4861-9364-F52CA104A3D5}" type="datetimeFigureOut">
              <a:rPr lang="en-US" smtClean="0"/>
              <a:t>11/20/22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E0DD-A879-4A08-B241-26B6C735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873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52604-4630-4861-9364-F52CA104A3D5}" type="datetimeFigureOut">
              <a:rPr lang="en-US" smtClean="0"/>
              <a:t>11/20/22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E0DD-A879-4A08-B241-26B6C735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94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52604-4630-4861-9364-F52CA104A3D5}" type="datetimeFigureOut">
              <a:rPr lang="en-US" smtClean="0"/>
              <a:t>11/20/22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E0DD-A879-4A08-B241-26B6C735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210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52604-4630-4861-9364-F52CA104A3D5}" type="datetimeFigureOut">
              <a:rPr lang="en-US" smtClean="0"/>
              <a:t>11/20/22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E0DD-A879-4A08-B241-26B6C735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417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52604-4630-4861-9364-F52CA104A3D5}" type="datetimeFigureOut">
              <a:rPr lang="en-US" smtClean="0"/>
              <a:t>11/20/22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E0DD-A879-4A08-B241-26B6C735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90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E52604-4630-4861-9364-F52CA104A3D5}" type="datetimeFigureOut">
              <a:rPr lang="en-US" smtClean="0"/>
              <a:t>11/20/22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0E0DD-A879-4A08-B241-26B6C735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529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tuml.com/plantuml/img/bP0n3i8m34Ltdo9YIX5S0HKG8rHYOGwD1H69Wn87X2hkJafRwC324dyxzlENuyNGLGNbHEI7nVm6KtDo5g2ChC9RrbR5A5R8REYqLOP40tKA0Octdl01PqNQujexbuMikrZqvRstLWx9BhaZXeoIH-Ibyubu9cWeLZJqLLflRaXjezUw2cqo4v-P0fxGs_eGiwaH2DIx4Kmy6DfZJ9Pbo4uwMS3TK8UI8zPtQvC7U_aVQNob-K9CffEHmr-_tvrG8kdstYy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tuml.com/plantuml/img/bP0n3i8m34Ltdo9YIX5S0HKG8rHYOGwD1H69Wn87X2hkJafRwC324dyxzlENuyNGLGNbHEI7nVm6KtDo5g2ChC9RrbR5A5R8REYqLOP40tKA0Octdl01PqNQujexbuMikrZqvRstLWx9BhaZXeoIH-Ibyubu9cWeLZJqLLflRaXjezUw2cqo4v-P0fxGs_eGiwaH2DIx4Kmy6DfZJ9Pbo4uwMS3TK8UI8zPtQvC7U_aVQNob-K9CffEHmr-_tvrG8kdstYy0" TargetMode="Externa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CSSE 220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More interfaces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6A2C81-7467-C542-ADBB-6AC68C172117}"/>
              </a:ext>
            </a:extLst>
          </p:cNvPr>
          <p:cNvSpPr/>
          <p:nvPr/>
        </p:nvSpPr>
        <p:spPr>
          <a:xfrm>
            <a:off x="304800" y="4419600"/>
            <a:ext cx="8534400" cy="21336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FF"/>
                </a:solidFill>
              </a:rPr>
              <a:t>The </a:t>
            </a:r>
            <a:r>
              <a:rPr lang="en-US" sz="2400" i="1" dirty="0">
                <a:solidFill>
                  <a:srgbClr val="FFFFFF"/>
                </a:solidFill>
              </a:rPr>
              <a:t>git</a:t>
            </a:r>
            <a:r>
              <a:rPr lang="en-US" sz="2400" dirty="0">
                <a:solidFill>
                  <a:srgbClr val="FFFFFF"/>
                </a:solidFill>
              </a:rPr>
              <a:t> projects for today are: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err="1"/>
              <a:t>PracticeBettingInterfaces</a:t>
            </a:r>
            <a:endParaRPr lang="en-US" sz="24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err="1"/>
              <a:t>PracticeBettingInterfacesSolution</a:t>
            </a:r>
            <a:endParaRPr lang="en-US" sz="24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err="1"/>
              <a:t>PracticeRecursiveHelperFunctions</a:t>
            </a:r>
            <a:endParaRPr lang="en-US" sz="24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err="1"/>
              <a:t>PracticeRecursiveHelperFunctionsSolution</a:t>
            </a:r>
            <a:endParaRPr lang="en-US" sz="24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E030F7-C37D-EAD7-9DAF-77E9DCFC7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4690951"/>
            <a:ext cx="2676899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08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48600" cy="1143000"/>
          </a:xfrm>
        </p:spPr>
        <p:txBody>
          <a:bodyPr>
            <a:normAutofit/>
          </a:bodyPr>
          <a:lstStyle/>
          <a:p>
            <a:r>
              <a:rPr lang="en-US"/>
              <a:t>Eclipse auto-modifies the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C180C-026C-E945-A80B-EB3D76697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524000"/>
            <a:ext cx="66929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74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48600" cy="1143000"/>
          </a:xfrm>
        </p:spPr>
        <p:txBody>
          <a:bodyPr>
            <a:normAutofit fontScale="90000"/>
          </a:bodyPr>
          <a:lstStyle/>
          <a:p>
            <a:r>
              <a:rPr lang="en-US"/>
              <a:t>Now you complete the refactoring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AA382B-AD52-8B42-8645-4DBF65163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371600"/>
            <a:ext cx="4682576" cy="506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356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lantUML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600200"/>
            <a:ext cx="4495800" cy="439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7260771" cy="1143000"/>
          </a:xfrm>
        </p:spPr>
        <p:txBody>
          <a:bodyPr>
            <a:normAutofit/>
          </a:bodyPr>
          <a:lstStyle/>
          <a:p>
            <a:r>
              <a:rPr lang="en-US" dirty="0"/>
              <a:t>UML Of Refactored Solution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37F66AC-D059-40D6-B38A-20ACC4B9D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442219"/>
            <a:ext cx="28575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A93E08-1A29-4682-979E-09C2C7F0A541}"/>
              </a:ext>
            </a:extLst>
          </p:cNvPr>
          <p:cNvSpPr txBox="1"/>
          <p:nvPr/>
        </p:nvSpPr>
        <p:spPr>
          <a:xfrm>
            <a:off x="5715000" y="3441290"/>
            <a:ext cx="3276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Extract Interface</a:t>
            </a:r>
          </a:p>
          <a:p>
            <a:pPr marL="342900" indent="-342900">
              <a:buAutoNum type="arabicPeriod"/>
            </a:pPr>
            <a:r>
              <a:rPr lang="en-US" sz="2400" dirty="0"/>
              <a:t>Implement Interface</a:t>
            </a:r>
          </a:p>
          <a:p>
            <a:pPr marL="342900" indent="-342900">
              <a:buAutoNum type="arabicPeriod"/>
            </a:pPr>
            <a:r>
              <a:rPr lang="en-US" sz="2400" dirty="0"/>
              <a:t>Combine lists into one</a:t>
            </a:r>
          </a:p>
          <a:p>
            <a:pPr marL="342900" indent="-342900">
              <a:buAutoNum type="arabicPeriod"/>
            </a:pPr>
            <a:r>
              <a:rPr lang="en-US" sz="2400" dirty="0"/>
              <a:t>Test to verify it works</a:t>
            </a:r>
          </a:p>
          <a:p>
            <a:pPr marL="342900" indent="-342900">
              <a:buAutoNum type="arabicPeriod"/>
            </a:pPr>
            <a:r>
              <a:rPr lang="en-US" sz="2400" dirty="0"/>
              <a:t>Add </a:t>
            </a:r>
            <a:r>
              <a:rPr lang="en-US" sz="2400" i="1" dirty="0" err="1"/>
              <a:t>HighBet</a:t>
            </a:r>
            <a:r>
              <a:rPr lang="en-US" sz="2400" dirty="0"/>
              <a:t> class</a:t>
            </a:r>
          </a:p>
          <a:p>
            <a:pPr marL="342900" indent="-342900">
              <a:buAutoNum type="arabicPeriod"/>
            </a:pPr>
            <a:r>
              <a:rPr lang="en-US" sz="2400" dirty="0"/>
              <a:t>Test to verify it works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513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BettingInterfaces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If you can, work with a classmate (some have been arranged, others not yet)</a:t>
            </a:r>
          </a:p>
          <a:p>
            <a:r>
              <a:rPr lang="en-US"/>
              <a:t>Understand the given code, the duplication, plus the additional features you will be adding.  Look at 3 TODOs in </a:t>
            </a:r>
            <a:r>
              <a:rPr lang="en-US" err="1"/>
              <a:t>BettingMain</a:t>
            </a:r>
            <a:r>
              <a:rPr lang="en-US"/>
              <a:t>.</a:t>
            </a:r>
          </a:p>
          <a:p>
            <a:r>
              <a:rPr lang="en-US"/>
              <a:t>Design a solution for all 3 TODOs using interfaces and make a UML diagram describing it</a:t>
            </a:r>
          </a:p>
          <a:p>
            <a:r>
              <a:rPr lang="en-US"/>
              <a:t>Compare your UML solution to the final solution BEFORE you start coding</a:t>
            </a:r>
          </a:p>
          <a:p>
            <a:r>
              <a:rPr lang="en-US"/>
              <a:t>I recommend you do each TODO one by one rather than doing everything in one go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44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as it currently stands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you need to add?</a:t>
            </a:r>
          </a:p>
          <a:p>
            <a:r>
              <a:rPr lang="en-US" dirty="0"/>
              <a:t>What do the Bet classes have in common?</a:t>
            </a:r>
          </a:p>
        </p:txBody>
      </p:sp>
      <p:pic>
        <p:nvPicPr>
          <p:cNvPr id="1026" name="Picture 2" descr="https://lh3.googleusercontent.com/avS3EF-xyZGG04tJF5XnFmcrDml7Lb7x93siJ11I91_VxpmeCrCGHBCtOZQHemjxpdp3PdAuMK3p9ly5XgMI3BcJzC2IEUJrxDemIbX9LgCQnNbajkySS-8K8usrJN9MRmYvqLwB">
            <a:hlinkClick r:id="rId3"/>
            <a:extLst>
              <a:ext uri="{FF2B5EF4-FFF2-40B4-BE49-F238E27FC236}">
                <a16:creationId xmlns:a16="http://schemas.microsoft.com/office/drawing/2014/main" id="{7FCD9B38-4D19-4FD3-8002-610FDB560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17" y="3429000"/>
            <a:ext cx="7786365" cy="200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62C5CD8-15F8-4ACE-A20A-D02B1D4A1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066800"/>
            <a:ext cx="26670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302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786365" cy="2989102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AutoNum type="arabicParenR"/>
            </a:pPr>
            <a:r>
              <a:rPr lang="en-US" dirty="0"/>
              <a:t>Your interface will likely be called Bet</a:t>
            </a:r>
          </a:p>
          <a:p>
            <a:pPr marL="514350" indent="-514350">
              <a:buAutoNum type="arabicParenR"/>
            </a:pPr>
            <a:r>
              <a:rPr lang="en-US" dirty="0"/>
              <a:t>You should have 3 classes implementing Bet, one for each of the current types of bets in the code, one for the new one you’re being asked to implement</a:t>
            </a:r>
          </a:p>
          <a:p>
            <a:pPr marL="514350" indent="-514350">
              <a:buAutoNum type="arabicParenR"/>
            </a:pPr>
            <a:r>
              <a:rPr lang="en-US" dirty="0"/>
              <a:t>You’ll need to update the lists in main to a single </a:t>
            </a:r>
            <a:r>
              <a:rPr lang="en-US" dirty="0" err="1"/>
              <a:t>ArrayList</a:t>
            </a:r>
            <a:r>
              <a:rPr lang="en-US" dirty="0"/>
              <a:t>&lt;Bet&gt; (or some other storage method to main)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770E554-909A-4D16-87AF-4052385A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52400"/>
            <a:ext cx="320040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lh3.googleusercontent.com/avS3EF-xyZGG04tJF5XnFmcrDml7Lb7x93siJ11I91_VxpmeCrCGHBCtOZQHemjxpdp3PdAuMK3p9ly5XgMI3BcJzC2IEUJrxDemIbX9LgCQnNbajkySS-8K8usrJN9MRmYvqLwB">
            <a:hlinkClick r:id="rId3"/>
            <a:extLst>
              <a:ext uri="{FF2B5EF4-FFF2-40B4-BE49-F238E27FC236}">
                <a16:creationId xmlns:a16="http://schemas.microsoft.com/office/drawing/2014/main" id="{C7501AE5-783D-499A-BB13-513BD1289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17" y="4574380"/>
            <a:ext cx="7786365" cy="200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131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lantUML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314" y="1346974"/>
            <a:ext cx="4495800" cy="439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7260771" cy="1143000"/>
          </a:xfrm>
        </p:spPr>
        <p:txBody>
          <a:bodyPr>
            <a:normAutofit/>
          </a:bodyPr>
          <a:lstStyle/>
          <a:p>
            <a:r>
              <a:rPr lang="en-US" dirty="0"/>
              <a:t>UML Of Refactored Solution</a:t>
            </a:r>
          </a:p>
        </p:txBody>
      </p:sp>
    </p:spTree>
    <p:extLst>
      <p:ext uri="{BB962C8B-B14F-4D97-AF65-F5344CB8AC3E}">
        <p14:creationId xmlns:p14="http://schemas.microsoft.com/office/powerpoint/2010/main" val="380812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629400" cy="1143000"/>
          </a:xfrm>
        </p:spPr>
        <p:txBody>
          <a:bodyPr>
            <a:normAutofit/>
          </a:bodyPr>
          <a:lstStyle/>
          <a:p>
            <a:r>
              <a:rPr lang="en-US"/>
              <a:t>Step 1 for refactoring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F568F7-AA93-C146-AEAE-1B07F1742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219200"/>
            <a:ext cx="3632200" cy="524043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5143F62-2794-874A-A68F-A201FA2B4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3400" y="1447800"/>
            <a:ext cx="4495800" cy="4876800"/>
          </a:xfrm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en-US"/>
              <a:t>Identify the operations in the .java files that are candidates for moving to the Interface</a:t>
            </a:r>
          </a:p>
        </p:txBody>
      </p:sp>
    </p:spTree>
    <p:extLst>
      <p:ext uri="{BB962C8B-B14F-4D97-AF65-F5344CB8AC3E}">
        <p14:creationId xmlns:p14="http://schemas.microsoft.com/office/powerpoint/2010/main" val="4026781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48600" cy="1143000"/>
          </a:xfrm>
        </p:spPr>
        <p:txBody>
          <a:bodyPr>
            <a:normAutofit/>
          </a:bodyPr>
          <a:lstStyle/>
          <a:p>
            <a:r>
              <a:rPr lang="en-US"/>
              <a:t>Steps 2, 3, and 4 for refactoring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4A906A-6DB3-9347-BD3F-7F9D2A14B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295400"/>
            <a:ext cx="8153400" cy="435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30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48600" cy="1143000"/>
          </a:xfrm>
        </p:spPr>
        <p:txBody>
          <a:bodyPr>
            <a:normAutofit/>
          </a:bodyPr>
          <a:lstStyle/>
          <a:p>
            <a:r>
              <a:rPr lang="en-US"/>
              <a:t>Steps 5, 7, and 7 for refactoring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770D0E-E013-B846-894C-23E640EDE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295400"/>
            <a:ext cx="4851400" cy="454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77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48600" cy="1143000"/>
          </a:xfrm>
        </p:spPr>
        <p:txBody>
          <a:bodyPr>
            <a:normAutofit/>
          </a:bodyPr>
          <a:lstStyle/>
          <a:p>
            <a:r>
              <a:rPr lang="en-US"/>
              <a:t>Eclipse auto-modifies open file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292A93-E17C-E444-8C9E-184DDF43D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447800"/>
            <a:ext cx="6584950" cy="441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495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570BCAAD2E4294F9443DCB038A55380" ma:contentTypeVersion="8" ma:contentTypeDescription="Create a new document." ma:contentTypeScope="" ma:versionID="9523c79d6bab9e2ad858b5223ec5ed94">
  <xsd:schema xmlns:xsd="http://www.w3.org/2001/XMLSchema" xmlns:xs="http://www.w3.org/2001/XMLSchema" xmlns:p="http://schemas.microsoft.com/office/2006/metadata/properties" xmlns:ns2="201674f6-2bdd-4f13-ba1e-424e4aa70473" targetNamespace="http://schemas.microsoft.com/office/2006/metadata/properties" ma:root="true" ma:fieldsID="587afc94f70b507ec5be5f4d78229b0b" ns2:_="">
    <xsd:import namespace="201674f6-2bdd-4f13-ba1e-424e4aa7047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1674f6-2bdd-4f13-ba1e-424e4aa704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18C13B1-E648-4654-9BA1-9CD32A8E254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8ACF83-0F42-4020-994E-47706AD8118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E581FF5-6A93-4F9E-8161-668430C863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01674f6-2bdd-4f13-ba1e-424e4aa704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570</Words>
  <Application>Microsoft Macintosh PowerPoint</Application>
  <PresentationFormat>On-screen Show (4:3)</PresentationFormat>
  <Paragraphs>147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CSSE 220</vt:lpstr>
      <vt:lpstr>BettingInterfaces</vt:lpstr>
      <vt:lpstr>UML as it currently stands</vt:lpstr>
      <vt:lpstr>Hints</vt:lpstr>
      <vt:lpstr>UML Of Refactored Solution</vt:lpstr>
      <vt:lpstr>Step 1 for refactoring</vt:lpstr>
      <vt:lpstr>Steps 2, 3, and 4 for refactoring</vt:lpstr>
      <vt:lpstr>Steps 5, 7, and 7 for refactoring</vt:lpstr>
      <vt:lpstr>Eclipse auto-modifies open file</vt:lpstr>
      <vt:lpstr>Eclipse auto-modifies the project</vt:lpstr>
      <vt:lpstr>Now you complete the refactoring</vt:lpstr>
      <vt:lpstr>UML Of Refactored Solution</vt:lpstr>
    </vt:vector>
  </TitlesOfParts>
  <Manager/>
  <Company>RHIT CSSE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More interfaces More recursion</dc:title>
  <dc:subject/>
  <dc:creator>CSSE Faculty</dc:creator>
  <cp:keywords/>
  <dc:description/>
  <cp:lastModifiedBy>Hollingsworth, Joseph</cp:lastModifiedBy>
  <cp:revision>8</cp:revision>
  <dcterms:created xsi:type="dcterms:W3CDTF">2014-10-07T17:13:01Z</dcterms:created>
  <dcterms:modified xsi:type="dcterms:W3CDTF">2022-11-20T22:23:48Z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0x0101001570BCAAD2E4294F9443DCB038A55380</vt:lpwstr>
  </property>
</Properties>
</file>